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 SemiBold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Black"/>
      <p:bold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1" roundtripDataSignature="AMtx7mht6yY4C3LzpAqX+h0B1MMwxEzP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SemiBold-bold.fntdata"/><Relationship Id="rId27" Type="http://schemas.openxmlformats.org/officeDocument/2006/relationships/font" Target="fonts/Montserr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Montserrat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MontserratBlack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Black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3eaa6e2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2f3eaa6e2ff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404c945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f404c945fd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404c945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2f404c945fd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3eaa6e2f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2f3eaa6e2ff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3eaa6e2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2f3eaa6e2ff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3eaa6e2f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2f3eaa6e2ff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3eaa6e2f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2f3eaa6e2ff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3eaa6e2f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2f3eaa6e2ff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3eaa6e2f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2f3eaa6e2ff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3d8a0f1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2f3d8a0f193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3d8a0f1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2f3d8a0f19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3eaa6e2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2f3eaa6e2ff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5" Type="http://schemas.openxmlformats.org/officeDocument/2006/relationships/image" Target="../media/image13.jpg"/><Relationship Id="rId6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514350" y="514350"/>
            <a:ext cx="1178488" cy="375370"/>
          </a:xfrm>
          <a:custGeom>
            <a:rect b="b" l="l" r="r" t="t"/>
            <a:pathLst>
              <a:path extrusionOk="0" h="750740" w="2356976">
                <a:moveTo>
                  <a:pt x="0" y="0"/>
                </a:moveTo>
                <a:lnTo>
                  <a:pt x="2356976" y="0"/>
                </a:lnTo>
                <a:lnTo>
                  <a:pt x="2356976" y="750740"/>
                </a:lnTo>
                <a:lnTo>
                  <a:pt x="0" y="750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7721051" y="4326881"/>
            <a:ext cx="605362" cy="495634"/>
            <a:chOff x="0" y="-76200"/>
            <a:chExt cx="423569" cy="346793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423569" cy="270593"/>
            </a:xfrm>
            <a:custGeom>
              <a:rect b="b" l="l" r="r" t="t"/>
              <a:pathLst>
                <a:path extrusionOk="0" h="270593" w="423569">
                  <a:moveTo>
                    <a:pt x="135296" y="0"/>
                  </a:moveTo>
                  <a:lnTo>
                    <a:pt x="288272" y="0"/>
                  </a:lnTo>
                  <a:cubicBezTo>
                    <a:pt x="324155" y="0"/>
                    <a:pt x="358568" y="14254"/>
                    <a:pt x="383941" y="39627"/>
                  </a:cubicBezTo>
                  <a:cubicBezTo>
                    <a:pt x="409314" y="65000"/>
                    <a:pt x="423569" y="99414"/>
                    <a:pt x="423569" y="135296"/>
                  </a:cubicBezTo>
                  <a:lnTo>
                    <a:pt x="423569" y="135296"/>
                  </a:lnTo>
                  <a:cubicBezTo>
                    <a:pt x="423569" y="210019"/>
                    <a:pt x="362995" y="270593"/>
                    <a:pt x="288272" y="270593"/>
                  </a:cubicBezTo>
                  <a:lnTo>
                    <a:pt x="135296" y="270593"/>
                  </a:lnTo>
                  <a:cubicBezTo>
                    <a:pt x="99414" y="270593"/>
                    <a:pt x="65000" y="256338"/>
                    <a:pt x="39627" y="230965"/>
                  </a:cubicBezTo>
                  <a:cubicBezTo>
                    <a:pt x="14254" y="205592"/>
                    <a:pt x="0" y="171179"/>
                    <a:pt x="0" y="135296"/>
                  </a:cubicBezTo>
                  <a:lnTo>
                    <a:pt x="0" y="135296"/>
                  </a:lnTo>
                  <a:cubicBezTo>
                    <a:pt x="0" y="99414"/>
                    <a:pt x="14254" y="65000"/>
                    <a:pt x="39627" y="39627"/>
                  </a:cubicBezTo>
                  <a:cubicBezTo>
                    <a:pt x="65000" y="14254"/>
                    <a:pt x="99414" y="0"/>
                    <a:pt x="135296" y="0"/>
                  </a:cubicBezTo>
                  <a:close/>
                </a:path>
              </a:pathLst>
            </a:custGeom>
            <a:solidFill>
              <a:srgbClr val="AACD3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0" y="-76200"/>
              <a:ext cx="423569" cy="3467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125" lIns="19125" spcFirstLastPara="1" rIns="19125" wrap="square" tIns="19125">
              <a:noAutofit/>
            </a:bodyPr>
            <a:lstStyle/>
            <a:p>
              <a:pPr indent="0" lvl="0" marL="0" marR="0" rtl="0" algn="ctr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/>
          <p:nvPr/>
        </p:nvSpPr>
        <p:spPr>
          <a:xfrm>
            <a:off x="8073233" y="4509400"/>
            <a:ext cx="160198" cy="239500"/>
          </a:xfrm>
          <a:custGeom>
            <a:rect b="b" l="l" r="r" t="t"/>
            <a:pathLst>
              <a:path extrusionOk="0" h="479001" w="320395">
                <a:moveTo>
                  <a:pt x="0" y="0"/>
                </a:moveTo>
                <a:lnTo>
                  <a:pt x="320395" y="0"/>
                </a:lnTo>
                <a:lnTo>
                  <a:pt x="320395" y="479000"/>
                </a:lnTo>
                <a:lnTo>
                  <a:pt x="0" y="47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00100" y="1546775"/>
            <a:ext cx="87438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rgbClr val="AACD3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Linux and Git for Data Engineering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6960423" y="514350"/>
            <a:ext cx="136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coredataengineers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5400" y="3404525"/>
            <a:ext cx="1674676" cy="16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250" y="3500750"/>
            <a:ext cx="3986725" cy="13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3eaa6e2ff_0_29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f3eaa6e2ff_0_29"/>
          <p:cNvSpPr txBox="1"/>
          <p:nvPr/>
        </p:nvSpPr>
        <p:spPr>
          <a:xfrm>
            <a:off x="1271234" y="1524176"/>
            <a:ext cx="4901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Deploying and running Data Pipelines on Linux is cheaper since it is open source.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f3eaa6e2ff_0_29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f3eaa6e2ff_0_29"/>
          <p:cNvSpPr txBox="1"/>
          <p:nvPr/>
        </p:nvSpPr>
        <p:spPr>
          <a:xfrm>
            <a:off x="1271234" y="2644647"/>
            <a:ext cx="63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DataOps tools (Data + Devops) is heavily dependent on Linux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f3eaa6e2ff_0_29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f3eaa6e2ff_0_29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2f3eaa6e2ff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01" y="368700"/>
            <a:ext cx="3187450" cy="31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f3eaa6e2ff_0_29"/>
          <p:cNvSpPr txBox="1"/>
          <p:nvPr/>
        </p:nvSpPr>
        <p:spPr>
          <a:xfrm>
            <a:off x="273700" y="1721850"/>
            <a:ext cx="48471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What if I don’t want to screenshot all files/folders in a directory?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404c945fd_0_16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f404c945fd_0_16"/>
          <p:cNvSpPr txBox="1"/>
          <p:nvPr/>
        </p:nvSpPr>
        <p:spPr>
          <a:xfrm>
            <a:off x="881742" y="2096388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f404c945fd_0_16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f404c945fd_0_16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f404c945fd_0_16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f404c945fd_0_16"/>
          <p:cNvSpPr/>
          <p:nvPr/>
        </p:nvSpPr>
        <p:spPr>
          <a:xfrm>
            <a:off x="608850" y="866850"/>
            <a:ext cx="2001900" cy="14385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first screenshot (captures specified contents in the directory)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g2f404c945fd_0_16"/>
          <p:cNvCxnSpPr/>
          <p:nvPr/>
        </p:nvCxnSpPr>
        <p:spPr>
          <a:xfrm>
            <a:off x="2610750" y="1498850"/>
            <a:ext cx="1546200" cy="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g2f404c945fd_0_16"/>
          <p:cNvSpPr/>
          <p:nvPr/>
        </p:nvSpPr>
        <p:spPr>
          <a:xfrm>
            <a:off x="4156950" y="910425"/>
            <a:ext cx="1820700" cy="1224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 Second screenshot(specified files and folders)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f404c945fd_0_16"/>
          <p:cNvSpPr/>
          <p:nvPr/>
        </p:nvSpPr>
        <p:spPr>
          <a:xfrm>
            <a:off x="6731250" y="743100"/>
            <a:ext cx="2265600" cy="1599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 third screenshot (Specified files and folders)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g2f404c945fd_0_16"/>
          <p:cNvCxnSpPr/>
          <p:nvPr/>
        </p:nvCxnSpPr>
        <p:spPr>
          <a:xfrm>
            <a:off x="5977650" y="1542600"/>
            <a:ext cx="75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g2f404c945fd_0_16"/>
          <p:cNvSpPr/>
          <p:nvPr/>
        </p:nvSpPr>
        <p:spPr>
          <a:xfrm>
            <a:off x="40150" y="3778950"/>
            <a:ext cx="4719300" cy="1345500"/>
          </a:xfrm>
          <a:prstGeom prst="rect">
            <a:avLst/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f404c945fd_0_16"/>
          <p:cNvSpPr/>
          <p:nvPr/>
        </p:nvSpPr>
        <p:spPr>
          <a:xfrm>
            <a:off x="730200" y="2689938"/>
            <a:ext cx="1759200" cy="704400"/>
          </a:xfrm>
          <a:prstGeom prst="flowChartSummingJunction">
            <a:avLst/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Hashing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g2f404c945fd_0_16"/>
          <p:cNvCxnSpPr>
            <a:stCxn id="233" idx="4"/>
            <a:endCxn id="239" idx="0"/>
          </p:cNvCxnSpPr>
          <p:nvPr/>
        </p:nvCxnSpPr>
        <p:spPr>
          <a:xfrm>
            <a:off x="1609800" y="2305350"/>
            <a:ext cx="0" cy="384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g2f404c945fd_0_16"/>
          <p:cNvSpPr txBox="1"/>
          <p:nvPr/>
        </p:nvSpPr>
        <p:spPr>
          <a:xfrm>
            <a:off x="40150" y="3848650"/>
            <a:ext cx="47193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Compressed specified Files and Folder in the repository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name of the person who took the screenshot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reason you took the screenshot of the folder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g2f404c945fd_0_16"/>
          <p:cNvCxnSpPr>
            <a:stCxn id="239" idx="4"/>
          </p:cNvCxnSpPr>
          <p:nvPr/>
        </p:nvCxnSpPr>
        <p:spPr>
          <a:xfrm flipH="1">
            <a:off x="1593300" y="3394338"/>
            <a:ext cx="16500" cy="39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g2f404c945fd_0_16"/>
          <p:cNvSpPr txBox="1"/>
          <p:nvPr/>
        </p:nvSpPr>
        <p:spPr>
          <a:xfrm>
            <a:off x="193300" y="120825"/>
            <a:ext cx="8749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Implementing a pseudo-approach to version control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404c945fd_0_5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f404c945fd_0_5"/>
          <p:cNvSpPr txBox="1"/>
          <p:nvPr/>
        </p:nvSpPr>
        <p:spPr>
          <a:xfrm>
            <a:off x="1271234" y="1524176"/>
            <a:ext cx="4901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Deploying and running Data Pipelines on Linux is cheaper since it is open source.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f404c945fd_0_5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f404c945fd_0_5"/>
          <p:cNvSpPr txBox="1"/>
          <p:nvPr/>
        </p:nvSpPr>
        <p:spPr>
          <a:xfrm>
            <a:off x="1271234" y="2644647"/>
            <a:ext cx="63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DataOps tools (Data + Devops) is heavily dependent on Linux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f404c945fd_0_5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f404c945fd_0_5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2f404c945f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01" y="368700"/>
            <a:ext cx="3187450" cy="31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f404c945fd_0_5"/>
          <p:cNvSpPr txBox="1"/>
          <p:nvPr/>
        </p:nvSpPr>
        <p:spPr>
          <a:xfrm>
            <a:off x="273700" y="1721850"/>
            <a:ext cx="48471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What if I did not make changes to the file when I took the second screenshot 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3eaa6e2ff_0_77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f3eaa6e2ff_0_77"/>
          <p:cNvSpPr txBox="1"/>
          <p:nvPr/>
        </p:nvSpPr>
        <p:spPr>
          <a:xfrm>
            <a:off x="881742" y="2096388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f3eaa6e2ff_0_77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f3eaa6e2ff_0_77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f3eaa6e2ff_0_77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f3eaa6e2ff_0_77"/>
          <p:cNvSpPr/>
          <p:nvPr/>
        </p:nvSpPr>
        <p:spPr>
          <a:xfrm>
            <a:off x="608850" y="866850"/>
            <a:ext cx="2001900" cy="14385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first screenshot (captures specified contents in the directory)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g2f3eaa6e2ff_0_77"/>
          <p:cNvCxnSpPr/>
          <p:nvPr/>
        </p:nvCxnSpPr>
        <p:spPr>
          <a:xfrm>
            <a:off x="2610750" y="1498850"/>
            <a:ext cx="1546200" cy="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g2f3eaa6e2ff_0_77"/>
          <p:cNvSpPr/>
          <p:nvPr/>
        </p:nvSpPr>
        <p:spPr>
          <a:xfrm>
            <a:off x="4156950" y="910425"/>
            <a:ext cx="1820700" cy="1224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 Second screenshot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f3eaa6e2ff_0_77"/>
          <p:cNvSpPr/>
          <p:nvPr/>
        </p:nvSpPr>
        <p:spPr>
          <a:xfrm>
            <a:off x="6731250" y="743100"/>
            <a:ext cx="2265600" cy="1599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 third screenshot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g2f3eaa6e2ff_0_77"/>
          <p:cNvCxnSpPr/>
          <p:nvPr/>
        </p:nvCxnSpPr>
        <p:spPr>
          <a:xfrm>
            <a:off x="5977650" y="1542600"/>
            <a:ext cx="75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g2f3eaa6e2ff_0_77"/>
          <p:cNvSpPr/>
          <p:nvPr/>
        </p:nvSpPr>
        <p:spPr>
          <a:xfrm>
            <a:off x="730200" y="2689938"/>
            <a:ext cx="1759200" cy="704400"/>
          </a:xfrm>
          <a:prstGeom prst="flowChartSummingJunction">
            <a:avLst/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Hashing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g2f3eaa6e2ff_0_77"/>
          <p:cNvCxnSpPr>
            <a:stCxn id="265" idx="4"/>
            <a:endCxn id="270" idx="0"/>
          </p:cNvCxnSpPr>
          <p:nvPr/>
        </p:nvCxnSpPr>
        <p:spPr>
          <a:xfrm>
            <a:off x="1609800" y="2305350"/>
            <a:ext cx="0" cy="384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g2f3eaa6e2ff_0_77"/>
          <p:cNvSpPr txBox="1"/>
          <p:nvPr/>
        </p:nvSpPr>
        <p:spPr>
          <a:xfrm>
            <a:off x="193300" y="120825"/>
            <a:ext cx="8749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Implementing a pseudo-approach to version control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2f3eaa6e2ff_0_77"/>
          <p:cNvSpPr/>
          <p:nvPr/>
        </p:nvSpPr>
        <p:spPr>
          <a:xfrm>
            <a:off x="3347000" y="2342100"/>
            <a:ext cx="4297500" cy="239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f3eaa6e2ff_0_77"/>
          <p:cNvSpPr/>
          <p:nvPr/>
        </p:nvSpPr>
        <p:spPr>
          <a:xfrm>
            <a:off x="4156950" y="2420050"/>
            <a:ext cx="2228400" cy="44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Was there a change to the specified files/folder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f3eaa6e2ff_0_77"/>
          <p:cNvSpPr/>
          <p:nvPr/>
        </p:nvSpPr>
        <p:spPr>
          <a:xfrm>
            <a:off x="3915975" y="3099500"/>
            <a:ext cx="923700" cy="44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f3eaa6e2ff_0_77"/>
          <p:cNvSpPr/>
          <p:nvPr/>
        </p:nvSpPr>
        <p:spPr>
          <a:xfrm>
            <a:off x="5313450" y="3099500"/>
            <a:ext cx="923700" cy="44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g2f3eaa6e2ff_0_77"/>
          <p:cNvCxnSpPr>
            <a:stCxn id="274" idx="2"/>
            <a:endCxn id="275" idx="0"/>
          </p:cNvCxnSpPr>
          <p:nvPr/>
        </p:nvCxnSpPr>
        <p:spPr>
          <a:xfrm flipH="1">
            <a:off x="4377750" y="2863150"/>
            <a:ext cx="893400" cy="2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g2f3eaa6e2ff_0_77"/>
          <p:cNvCxnSpPr>
            <a:stCxn id="274" idx="2"/>
            <a:endCxn id="276" idx="0"/>
          </p:cNvCxnSpPr>
          <p:nvPr/>
        </p:nvCxnSpPr>
        <p:spPr>
          <a:xfrm>
            <a:off x="5271150" y="2863150"/>
            <a:ext cx="504300" cy="2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g2f3eaa6e2ff_0_77"/>
          <p:cNvCxnSpPr>
            <a:stCxn id="267" idx="4"/>
          </p:cNvCxnSpPr>
          <p:nvPr/>
        </p:nvCxnSpPr>
        <p:spPr>
          <a:xfrm flipH="1">
            <a:off x="5013900" y="2134425"/>
            <a:ext cx="53400" cy="201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g2f3eaa6e2ff_0_77"/>
          <p:cNvSpPr/>
          <p:nvPr/>
        </p:nvSpPr>
        <p:spPr>
          <a:xfrm>
            <a:off x="3400425" y="3778950"/>
            <a:ext cx="1954800" cy="90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Make a screenshot and save the contents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1" name="Google Shape;281;g2f3eaa6e2ff_0_77"/>
          <p:cNvCxnSpPr>
            <a:stCxn id="275" idx="2"/>
            <a:endCxn id="280" idx="0"/>
          </p:cNvCxnSpPr>
          <p:nvPr/>
        </p:nvCxnSpPr>
        <p:spPr>
          <a:xfrm>
            <a:off x="4377825" y="3542600"/>
            <a:ext cx="0" cy="2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g2f3eaa6e2ff_0_77"/>
          <p:cNvSpPr/>
          <p:nvPr/>
        </p:nvSpPr>
        <p:spPr>
          <a:xfrm>
            <a:off x="5669825" y="3737675"/>
            <a:ext cx="1759200" cy="90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Do not take the screenshot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g2f3eaa6e2ff_0_77"/>
          <p:cNvCxnSpPr>
            <a:stCxn id="276" idx="2"/>
            <a:endCxn id="282" idx="0"/>
          </p:cNvCxnSpPr>
          <p:nvPr/>
        </p:nvCxnSpPr>
        <p:spPr>
          <a:xfrm>
            <a:off x="5775300" y="3542600"/>
            <a:ext cx="774000" cy="1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3eaa6e2ff_0_66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f3eaa6e2ff_0_66"/>
          <p:cNvSpPr txBox="1"/>
          <p:nvPr/>
        </p:nvSpPr>
        <p:spPr>
          <a:xfrm>
            <a:off x="1271234" y="1524176"/>
            <a:ext cx="4901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Deploying and running Data Pipelines on Linux is cheaper since it is open source.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f3eaa6e2ff_0_66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f3eaa6e2ff_0_66"/>
          <p:cNvSpPr txBox="1"/>
          <p:nvPr/>
        </p:nvSpPr>
        <p:spPr>
          <a:xfrm>
            <a:off x="1271234" y="2644647"/>
            <a:ext cx="63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DataOps tools (Data + Devops) is heavily dependent on Linux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f3eaa6e2ff_0_66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f3eaa6e2ff_0_66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2f3eaa6e2ff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76" y="549425"/>
            <a:ext cx="3187450" cy="31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f3eaa6e2ff_0_66"/>
          <p:cNvSpPr txBox="1"/>
          <p:nvPr/>
        </p:nvSpPr>
        <p:spPr>
          <a:xfrm>
            <a:off x="273700" y="1721850"/>
            <a:ext cx="48471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What if I want to make changes to </a:t>
            </a: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file and have someone else </a:t>
            </a: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work on same file without causing issues</a:t>
            </a: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3eaa6e2ff_0_47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f3eaa6e2ff_0_47"/>
          <p:cNvSpPr txBox="1"/>
          <p:nvPr/>
        </p:nvSpPr>
        <p:spPr>
          <a:xfrm>
            <a:off x="881742" y="2096388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f3eaa6e2ff_0_47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f3eaa6e2ff_0_47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f3eaa6e2ff_0_47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f3eaa6e2ff_0_47"/>
          <p:cNvSpPr/>
          <p:nvPr/>
        </p:nvSpPr>
        <p:spPr>
          <a:xfrm>
            <a:off x="608850" y="866850"/>
            <a:ext cx="2001900" cy="14385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first screenshot (captures specified contents in the directory)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g2f3eaa6e2ff_0_47"/>
          <p:cNvCxnSpPr/>
          <p:nvPr/>
        </p:nvCxnSpPr>
        <p:spPr>
          <a:xfrm>
            <a:off x="2610750" y="1498850"/>
            <a:ext cx="1546200" cy="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g2f3eaa6e2ff_0_47"/>
          <p:cNvSpPr/>
          <p:nvPr/>
        </p:nvSpPr>
        <p:spPr>
          <a:xfrm>
            <a:off x="4159025" y="867800"/>
            <a:ext cx="1932600" cy="13077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 Second screenshot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(captures changes to the first file)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f3eaa6e2ff_0_47"/>
          <p:cNvSpPr/>
          <p:nvPr/>
        </p:nvSpPr>
        <p:spPr>
          <a:xfrm>
            <a:off x="6789775" y="743100"/>
            <a:ext cx="2265600" cy="1599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 fourth screenshot (combines both edits)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g2f3eaa6e2ff_0_47"/>
          <p:cNvCxnSpPr/>
          <p:nvPr/>
        </p:nvCxnSpPr>
        <p:spPr>
          <a:xfrm>
            <a:off x="6065725" y="1521650"/>
            <a:ext cx="75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g2f3eaa6e2ff_0_47"/>
          <p:cNvSpPr/>
          <p:nvPr/>
        </p:nvSpPr>
        <p:spPr>
          <a:xfrm>
            <a:off x="40150" y="3778950"/>
            <a:ext cx="4719300" cy="1345500"/>
          </a:xfrm>
          <a:prstGeom prst="rect">
            <a:avLst/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f3eaa6e2ff_0_47"/>
          <p:cNvSpPr/>
          <p:nvPr/>
        </p:nvSpPr>
        <p:spPr>
          <a:xfrm>
            <a:off x="730200" y="2689938"/>
            <a:ext cx="1759200" cy="704400"/>
          </a:xfrm>
          <a:prstGeom prst="flowChartSummingJunction">
            <a:avLst/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Hashing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g2f3eaa6e2ff_0_47"/>
          <p:cNvCxnSpPr>
            <a:stCxn id="305" idx="4"/>
            <a:endCxn id="311" idx="0"/>
          </p:cNvCxnSpPr>
          <p:nvPr/>
        </p:nvCxnSpPr>
        <p:spPr>
          <a:xfrm>
            <a:off x="1609800" y="2305350"/>
            <a:ext cx="0" cy="384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g2f3eaa6e2ff_0_47"/>
          <p:cNvSpPr txBox="1"/>
          <p:nvPr/>
        </p:nvSpPr>
        <p:spPr>
          <a:xfrm>
            <a:off x="40150" y="3848650"/>
            <a:ext cx="47193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Compressed specified Files and Folder in the repository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name of the person who took the screenshot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reason you took the screenshot of the folder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g2f3eaa6e2ff_0_47"/>
          <p:cNvCxnSpPr>
            <a:stCxn id="311" idx="4"/>
          </p:cNvCxnSpPr>
          <p:nvPr/>
        </p:nvCxnSpPr>
        <p:spPr>
          <a:xfrm flipH="1">
            <a:off x="1593300" y="3394338"/>
            <a:ext cx="16500" cy="39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g2f3eaa6e2ff_0_47"/>
          <p:cNvSpPr txBox="1"/>
          <p:nvPr/>
        </p:nvSpPr>
        <p:spPr>
          <a:xfrm>
            <a:off x="193300" y="120825"/>
            <a:ext cx="8749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Implementing a pseudo-approach to version control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f3eaa6e2ff_0_47"/>
          <p:cNvSpPr/>
          <p:nvPr/>
        </p:nvSpPr>
        <p:spPr>
          <a:xfrm>
            <a:off x="3439200" y="2342103"/>
            <a:ext cx="2265600" cy="111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 third screenshot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Edit to first screenshot file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g2f3eaa6e2ff_0_47"/>
          <p:cNvCxnSpPr>
            <a:stCxn id="305" idx="5"/>
          </p:cNvCxnSpPr>
          <p:nvPr/>
        </p:nvCxnSpPr>
        <p:spPr>
          <a:xfrm>
            <a:off x="2317579" y="2094687"/>
            <a:ext cx="1143300" cy="71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g2f3eaa6e2ff_0_47"/>
          <p:cNvCxnSpPr>
            <a:stCxn id="316" idx="6"/>
            <a:endCxn id="308" idx="2"/>
          </p:cNvCxnSpPr>
          <p:nvPr/>
        </p:nvCxnSpPr>
        <p:spPr>
          <a:xfrm flipH="1" rot="10800000">
            <a:off x="5704800" y="1542453"/>
            <a:ext cx="1085100" cy="1354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3eaa6e2ff_0_111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f3eaa6e2ff_0_111"/>
          <p:cNvSpPr txBox="1"/>
          <p:nvPr/>
        </p:nvSpPr>
        <p:spPr>
          <a:xfrm>
            <a:off x="1271234" y="1524176"/>
            <a:ext cx="4901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Deploying and running Data Pipelines on Linux is cheaper since it is open source.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f3eaa6e2ff_0_111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f3eaa6e2ff_0_111"/>
          <p:cNvSpPr txBox="1"/>
          <p:nvPr/>
        </p:nvSpPr>
        <p:spPr>
          <a:xfrm>
            <a:off x="1271234" y="2644647"/>
            <a:ext cx="63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DataOps tools (Data + Devops) is heavily dependent on Linux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f3eaa6e2ff_0_111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f3eaa6e2ff_0_111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f3eaa6e2ff_0_111"/>
          <p:cNvSpPr txBox="1"/>
          <p:nvPr/>
        </p:nvSpPr>
        <p:spPr>
          <a:xfrm>
            <a:off x="273700" y="1721850"/>
            <a:ext cx="48471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You have implemented Git in a Nutshell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2f3eaa6e2ff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325" y="663350"/>
            <a:ext cx="3688400" cy="36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3eaa6e2ff_0_124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2f3eaa6e2ff_0_124"/>
          <p:cNvSpPr txBox="1"/>
          <p:nvPr/>
        </p:nvSpPr>
        <p:spPr>
          <a:xfrm>
            <a:off x="1271234" y="1524176"/>
            <a:ext cx="4901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Deploying and running Data Pipelines on Linux is cheaper since it is open source.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f3eaa6e2ff_0_124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f3eaa6e2ff_0_124"/>
          <p:cNvSpPr txBox="1"/>
          <p:nvPr/>
        </p:nvSpPr>
        <p:spPr>
          <a:xfrm>
            <a:off x="1271234" y="2644647"/>
            <a:ext cx="63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DataOps tools (Data + Devops) is heavily dependent on Linux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f3eaa6e2ff_0_124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f3eaa6e2ff_0_124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f3eaa6e2ff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753" y="999300"/>
            <a:ext cx="6706474" cy="25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3eaa6e2ff_0_137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2f3eaa6e2ff_0_137"/>
          <p:cNvSpPr txBox="1"/>
          <p:nvPr/>
        </p:nvSpPr>
        <p:spPr>
          <a:xfrm>
            <a:off x="1271234" y="1524176"/>
            <a:ext cx="4901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Deploying and running Data Pipelines on Linux is cheaper since it is open source.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f3eaa6e2ff_0_137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f3eaa6e2ff_0_137"/>
          <p:cNvSpPr txBox="1"/>
          <p:nvPr/>
        </p:nvSpPr>
        <p:spPr>
          <a:xfrm>
            <a:off x="1271234" y="2644647"/>
            <a:ext cx="63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DataOps tools (Data + Devops) is heavily dependent on Linux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f3eaa6e2ff_0_137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2f3eaa6e2ff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125" y="545513"/>
            <a:ext cx="60579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f3eaa6e2ff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675" y="498950"/>
            <a:ext cx="6702124" cy="36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1" l="0" r="0" t="-92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"/>
          <p:cNvSpPr/>
          <p:nvPr/>
        </p:nvSpPr>
        <p:spPr>
          <a:xfrm>
            <a:off x="514350" y="742750"/>
            <a:ext cx="8115300" cy="3658000"/>
          </a:xfrm>
          <a:custGeom>
            <a:rect b="b" l="l" r="r" t="t"/>
            <a:pathLst>
              <a:path extrusionOk="0" h="3093494" w="6862939">
                <a:moveTo>
                  <a:pt x="6738479" y="3093494"/>
                </a:moveTo>
                <a:lnTo>
                  <a:pt x="124460" y="3093494"/>
                </a:lnTo>
                <a:cubicBezTo>
                  <a:pt x="55880" y="3093494"/>
                  <a:pt x="0" y="3037614"/>
                  <a:pt x="0" y="29690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38479" y="0"/>
                </a:lnTo>
                <a:cubicBezTo>
                  <a:pt x="6807059" y="0"/>
                  <a:pt x="6862939" y="55880"/>
                  <a:pt x="6862939" y="124460"/>
                </a:cubicBezTo>
                <a:lnTo>
                  <a:pt x="6862939" y="2969034"/>
                </a:lnTo>
                <a:cubicBezTo>
                  <a:pt x="6862939" y="3037614"/>
                  <a:pt x="6807059" y="3093494"/>
                  <a:pt x="6738479" y="3093494"/>
                </a:cubicBezTo>
                <a:close/>
              </a:path>
            </a:pathLst>
          </a:custGeom>
          <a:solidFill>
            <a:srgbClr val="133137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"/>
          <p:cNvSpPr txBox="1"/>
          <p:nvPr/>
        </p:nvSpPr>
        <p:spPr>
          <a:xfrm>
            <a:off x="726936" y="2203052"/>
            <a:ext cx="43551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Practical intro to Git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6"/>
          <p:cNvGrpSpPr/>
          <p:nvPr/>
        </p:nvGrpSpPr>
        <p:grpSpPr>
          <a:xfrm>
            <a:off x="8014763" y="4520246"/>
            <a:ext cx="605362" cy="495634"/>
            <a:chOff x="0" y="-290412"/>
            <a:chExt cx="1614298" cy="132169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0" y="-290412"/>
              <a:ext cx="1614298" cy="1321690"/>
              <a:chOff x="0" y="-76200"/>
              <a:chExt cx="423569" cy="346793"/>
            </a:xfrm>
          </p:grpSpPr>
          <p:sp>
            <p:nvSpPr>
              <p:cNvPr id="362" name="Google Shape;362;p6"/>
              <p:cNvSpPr/>
              <p:nvPr/>
            </p:nvSpPr>
            <p:spPr>
              <a:xfrm>
                <a:off x="0" y="0"/>
                <a:ext cx="423569" cy="270593"/>
              </a:xfrm>
              <a:custGeom>
                <a:rect b="b" l="l" r="r" t="t"/>
                <a:pathLst>
                  <a:path extrusionOk="0" h="270593" w="423569">
                    <a:moveTo>
                      <a:pt x="135296" y="0"/>
                    </a:moveTo>
                    <a:lnTo>
                      <a:pt x="288272" y="0"/>
                    </a:lnTo>
                    <a:cubicBezTo>
                      <a:pt x="324155" y="0"/>
                      <a:pt x="358568" y="14254"/>
                      <a:pt x="383941" y="39627"/>
                    </a:cubicBezTo>
                    <a:cubicBezTo>
                      <a:pt x="409314" y="65000"/>
                      <a:pt x="423569" y="99414"/>
                      <a:pt x="423569" y="135296"/>
                    </a:cubicBezTo>
                    <a:lnTo>
                      <a:pt x="423569" y="135296"/>
                    </a:lnTo>
                    <a:cubicBezTo>
                      <a:pt x="423569" y="210019"/>
                      <a:pt x="362995" y="270593"/>
                      <a:pt x="288272" y="270593"/>
                    </a:cubicBezTo>
                    <a:lnTo>
                      <a:pt x="135296" y="270593"/>
                    </a:lnTo>
                    <a:cubicBezTo>
                      <a:pt x="99414" y="270593"/>
                      <a:pt x="65000" y="256338"/>
                      <a:pt x="39627" y="230965"/>
                    </a:cubicBezTo>
                    <a:cubicBezTo>
                      <a:pt x="14254" y="205592"/>
                      <a:pt x="0" y="171179"/>
                      <a:pt x="0" y="135296"/>
                    </a:cubicBezTo>
                    <a:lnTo>
                      <a:pt x="0" y="135296"/>
                    </a:lnTo>
                    <a:cubicBezTo>
                      <a:pt x="0" y="99414"/>
                      <a:pt x="14254" y="65000"/>
                      <a:pt x="39627" y="39627"/>
                    </a:cubicBezTo>
                    <a:cubicBezTo>
                      <a:pt x="65000" y="14254"/>
                      <a:pt x="99414" y="0"/>
                      <a:pt x="135296" y="0"/>
                    </a:cubicBezTo>
                    <a:close/>
                  </a:path>
                </a:pathLst>
              </a:custGeom>
              <a:solidFill>
                <a:srgbClr val="AACD3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6"/>
              <p:cNvSpPr txBox="1"/>
              <p:nvPr/>
            </p:nvSpPr>
            <p:spPr>
              <a:xfrm>
                <a:off x="0" y="-76200"/>
                <a:ext cx="423569" cy="346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125" lIns="19125" spcFirstLastPara="1" rIns="19125" wrap="square" tIns="19125">
                <a:noAutofit/>
              </a:bodyPr>
              <a:lstStyle/>
              <a:p>
                <a:pPr indent="0" lvl="0" marL="0" marR="0" rtl="0" algn="ctr">
                  <a:lnSpc>
                    <a:spcPct val="201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" name="Google Shape;364;p6"/>
            <p:cNvSpPr/>
            <p:nvPr/>
          </p:nvSpPr>
          <p:spPr>
            <a:xfrm>
              <a:off x="939153" y="196305"/>
              <a:ext cx="427193" cy="638667"/>
            </a:xfrm>
            <a:custGeom>
              <a:rect b="b" l="l" r="r" t="t"/>
              <a:pathLst>
                <a:path extrusionOk="0" h="638667" w="427193">
                  <a:moveTo>
                    <a:pt x="0" y="0"/>
                  </a:moveTo>
                  <a:lnTo>
                    <a:pt x="427193" y="0"/>
                  </a:lnTo>
                  <a:lnTo>
                    <a:pt x="427193" y="638668"/>
                  </a:lnTo>
                  <a:lnTo>
                    <a:pt x="0" y="6386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5" name="Google Shape;3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025" y="925050"/>
            <a:ext cx="2732278" cy="329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8024288" y="4520246"/>
            <a:ext cx="605362" cy="495634"/>
            <a:chOff x="0" y="-290412"/>
            <a:chExt cx="1614298" cy="1321690"/>
          </a:xfrm>
        </p:grpSpPr>
        <p:grpSp>
          <p:nvGrpSpPr>
            <p:cNvPr id="98" name="Google Shape;98;p2"/>
            <p:cNvGrpSpPr/>
            <p:nvPr/>
          </p:nvGrpSpPr>
          <p:grpSpPr>
            <a:xfrm>
              <a:off x="0" y="-290412"/>
              <a:ext cx="1614298" cy="1321690"/>
              <a:chOff x="0" y="-76200"/>
              <a:chExt cx="423569" cy="346793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0" y="0"/>
                <a:ext cx="423569" cy="270593"/>
              </a:xfrm>
              <a:custGeom>
                <a:rect b="b" l="l" r="r" t="t"/>
                <a:pathLst>
                  <a:path extrusionOk="0" h="270593" w="423569">
                    <a:moveTo>
                      <a:pt x="135296" y="0"/>
                    </a:moveTo>
                    <a:lnTo>
                      <a:pt x="288272" y="0"/>
                    </a:lnTo>
                    <a:cubicBezTo>
                      <a:pt x="324155" y="0"/>
                      <a:pt x="358568" y="14254"/>
                      <a:pt x="383941" y="39627"/>
                    </a:cubicBezTo>
                    <a:cubicBezTo>
                      <a:pt x="409314" y="65000"/>
                      <a:pt x="423569" y="99414"/>
                      <a:pt x="423569" y="135296"/>
                    </a:cubicBezTo>
                    <a:lnTo>
                      <a:pt x="423569" y="135296"/>
                    </a:lnTo>
                    <a:cubicBezTo>
                      <a:pt x="423569" y="210019"/>
                      <a:pt x="362995" y="270593"/>
                      <a:pt x="288272" y="270593"/>
                    </a:cubicBezTo>
                    <a:lnTo>
                      <a:pt x="135296" y="270593"/>
                    </a:lnTo>
                    <a:cubicBezTo>
                      <a:pt x="99414" y="270593"/>
                      <a:pt x="65000" y="256338"/>
                      <a:pt x="39627" y="230965"/>
                    </a:cubicBezTo>
                    <a:cubicBezTo>
                      <a:pt x="14254" y="205592"/>
                      <a:pt x="0" y="171179"/>
                      <a:pt x="0" y="135296"/>
                    </a:cubicBezTo>
                    <a:lnTo>
                      <a:pt x="0" y="135296"/>
                    </a:lnTo>
                    <a:cubicBezTo>
                      <a:pt x="0" y="99414"/>
                      <a:pt x="14254" y="65000"/>
                      <a:pt x="39627" y="39627"/>
                    </a:cubicBezTo>
                    <a:cubicBezTo>
                      <a:pt x="65000" y="14254"/>
                      <a:pt x="99414" y="0"/>
                      <a:pt x="135296" y="0"/>
                    </a:cubicBezTo>
                    <a:close/>
                  </a:path>
                </a:pathLst>
              </a:custGeom>
              <a:solidFill>
                <a:srgbClr val="AACD3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"/>
              <p:cNvSpPr txBox="1"/>
              <p:nvPr/>
            </p:nvSpPr>
            <p:spPr>
              <a:xfrm>
                <a:off x="0" y="-76200"/>
                <a:ext cx="423569" cy="346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125" lIns="19125" spcFirstLastPara="1" rIns="19125" wrap="square" tIns="19125">
                <a:noAutofit/>
              </a:bodyPr>
              <a:lstStyle/>
              <a:p>
                <a:pPr indent="0" lvl="0" marL="0" marR="0" rtl="0" algn="ctr">
                  <a:lnSpc>
                    <a:spcPct val="201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" name="Google Shape;101;p2"/>
            <p:cNvSpPr/>
            <p:nvPr/>
          </p:nvSpPr>
          <p:spPr>
            <a:xfrm>
              <a:off x="939153" y="196305"/>
              <a:ext cx="427193" cy="638667"/>
            </a:xfrm>
            <a:custGeom>
              <a:rect b="b" l="l" r="r" t="t"/>
              <a:pathLst>
                <a:path extrusionOk="0" h="638667" w="427193">
                  <a:moveTo>
                    <a:pt x="0" y="0"/>
                  </a:moveTo>
                  <a:lnTo>
                    <a:pt x="427193" y="0"/>
                  </a:lnTo>
                  <a:lnTo>
                    <a:pt x="427193" y="638668"/>
                  </a:lnTo>
                  <a:lnTo>
                    <a:pt x="0" y="6386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2"/>
          <p:cNvSpPr txBox="1"/>
          <p:nvPr/>
        </p:nvSpPr>
        <p:spPr>
          <a:xfrm>
            <a:off x="200100" y="1953086"/>
            <a:ext cx="8743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lang="en" sz="5100">
                <a:solidFill>
                  <a:srgbClr val="AACD3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and Github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0"/>
          <p:cNvSpPr txBox="1"/>
          <p:nvPr/>
        </p:nvSpPr>
        <p:spPr>
          <a:xfrm>
            <a:off x="176959" y="49310"/>
            <a:ext cx="8908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Creating</a:t>
            </a:r>
            <a:r>
              <a:rPr lang="en" sz="33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 your first Git Repository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27175" y="532001"/>
            <a:ext cx="7785300" cy="37353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609150" y="531999"/>
            <a:ext cx="63750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-"/>
            </a:pPr>
            <a:r>
              <a:rPr lang="en" sz="1900"/>
              <a:t>g</a:t>
            </a:r>
            <a:r>
              <a:rPr lang="en" sz="1900"/>
              <a:t>it init (to create a new repository)</a:t>
            </a:r>
            <a:endParaRPr sz="1900"/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git add filename (to tell git to track the file and stage it)</a:t>
            </a:r>
            <a:endParaRPr sz="1900"/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g</a:t>
            </a:r>
            <a:r>
              <a:rPr lang="en" sz="1900"/>
              <a:t>it status (to check the files that are tracked)</a:t>
            </a:r>
            <a:endParaRPr sz="1900"/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git config --global user.email "you@example.com"</a:t>
            </a:r>
            <a:endParaRPr sz="1900"/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git config --global user.name "Your Name"</a:t>
            </a:r>
            <a:endParaRPr sz="1900"/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g</a:t>
            </a:r>
            <a:r>
              <a:rPr lang="en" sz="1900"/>
              <a:t>it commit -m “your message” (reason why you want to commit the files)</a:t>
            </a:r>
            <a:endParaRPr sz="1900"/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g</a:t>
            </a:r>
            <a:r>
              <a:rPr lang="en" sz="1900"/>
              <a:t>it log –all –graph –decorate (check the log of all commits in the repository)</a:t>
            </a:r>
            <a:endParaRPr sz="1900"/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g</a:t>
            </a:r>
            <a:r>
              <a:rPr lang="en" sz="1900"/>
              <a:t>it cat-file -p commit_hash (shows details about a commit)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809" l="0" r="0" t="-88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3582402" y="-206076"/>
            <a:ext cx="1979197" cy="810664"/>
          </a:xfrm>
          <a:custGeom>
            <a:rect b="b" l="l" r="r" t="t"/>
            <a:pathLst>
              <a:path extrusionOk="0" h="811228" w="1980573">
                <a:moveTo>
                  <a:pt x="1856113" y="811227"/>
                </a:moveTo>
                <a:lnTo>
                  <a:pt x="124460" y="811227"/>
                </a:lnTo>
                <a:cubicBezTo>
                  <a:pt x="55880" y="811227"/>
                  <a:pt x="0" y="755347"/>
                  <a:pt x="0" y="68676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856113" y="0"/>
                </a:lnTo>
                <a:cubicBezTo>
                  <a:pt x="1924693" y="0"/>
                  <a:pt x="1980573" y="55880"/>
                  <a:pt x="1980573" y="124460"/>
                </a:cubicBezTo>
                <a:lnTo>
                  <a:pt x="1980573" y="686768"/>
                </a:lnTo>
                <a:cubicBezTo>
                  <a:pt x="1980573" y="755347"/>
                  <a:pt x="1924693" y="811228"/>
                  <a:pt x="1856113" y="811228"/>
                </a:cubicBezTo>
                <a:close/>
              </a:path>
            </a:pathLst>
          </a:custGeom>
          <a:solidFill>
            <a:srgbClr val="AACD3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3982756" y="138980"/>
            <a:ext cx="1178488" cy="375370"/>
          </a:xfrm>
          <a:custGeom>
            <a:rect b="b" l="l" r="r" t="t"/>
            <a:pathLst>
              <a:path extrusionOk="0" h="750740" w="2356976">
                <a:moveTo>
                  <a:pt x="0" y="0"/>
                </a:moveTo>
                <a:lnTo>
                  <a:pt x="2356976" y="0"/>
                </a:lnTo>
                <a:lnTo>
                  <a:pt x="2356976" y="750740"/>
                </a:lnTo>
                <a:lnTo>
                  <a:pt x="0" y="750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0" y="1691164"/>
            <a:ext cx="9144000" cy="3883343"/>
          </a:xfrm>
          <a:custGeom>
            <a:rect b="b" l="l" r="r" t="t"/>
            <a:pathLst>
              <a:path extrusionOk="0" h="1203263" w="2833290">
                <a:moveTo>
                  <a:pt x="21167" y="0"/>
                </a:moveTo>
                <a:lnTo>
                  <a:pt x="2812123" y="0"/>
                </a:lnTo>
                <a:cubicBezTo>
                  <a:pt x="2823813" y="0"/>
                  <a:pt x="2833290" y="9477"/>
                  <a:pt x="2833290" y="21167"/>
                </a:cubicBezTo>
                <a:lnTo>
                  <a:pt x="2833290" y="1182096"/>
                </a:lnTo>
                <a:cubicBezTo>
                  <a:pt x="2833290" y="1193786"/>
                  <a:pt x="2823813" y="1203263"/>
                  <a:pt x="2812123" y="1203263"/>
                </a:cubicBezTo>
                <a:lnTo>
                  <a:pt x="21167" y="1203263"/>
                </a:lnTo>
                <a:cubicBezTo>
                  <a:pt x="9477" y="1203263"/>
                  <a:pt x="0" y="1193786"/>
                  <a:pt x="0" y="1182096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310" l="-418" r="-1405" t="-55326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0" y="1691164"/>
            <a:ext cx="9144000" cy="3718926"/>
          </a:xfrm>
          <a:custGeom>
            <a:rect b="b" l="l" r="r" t="t"/>
            <a:pathLst>
              <a:path extrusionOk="0" h="1152318" w="2833290">
                <a:moveTo>
                  <a:pt x="21167" y="0"/>
                </a:moveTo>
                <a:lnTo>
                  <a:pt x="2812123" y="0"/>
                </a:lnTo>
                <a:cubicBezTo>
                  <a:pt x="2823813" y="0"/>
                  <a:pt x="2833290" y="9477"/>
                  <a:pt x="2833290" y="21167"/>
                </a:cubicBezTo>
                <a:lnTo>
                  <a:pt x="2833290" y="1131151"/>
                </a:lnTo>
                <a:cubicBezTo>
                  <a:pt x="2833290" y="1142841"/>
                  <a:pt x="2823813" y="1152318"/>
                  <a:pt x="2812123" y="1152318"/>
                </a:cubicBezTo>
                <a:lnTo>
                  <a:pt x="21167" y="1152318"/>
                </a:lnTo>
                <a:cubicBezTo>
                  <a:pt x="9477" y="1152318"/>
                  <a:pt x="0" y="1142841"/>
                  <a:pt x="0" y="1131151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blipFill rotWithShape="1">
            <a:blip r:embed="rId6">
              <a:alphaModFix amt="8999"/>
            </a:blip>
            <a:stretch>
              <a:fillRect b="-31977" l="0" r="0" t="-31977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8"/>
          <p:cNvSpPr txBox="1"/>
          <p:nvPr/>
        </p:nvSpPr>
        <p:spPr>
          <a:xfrm>
            <a:off x="561975" y="2952750"/>
            <a:ext cx="5925642" cy="122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8"/>
          <p:cNvSpPr txBox="1"/>
          <p:nvPr/>
        </p:nvSpPr>
        <p:spPr>
          <a:xfrm>
            <a:off x="609600" y="4030028"/>
            <a:ext cx="4324244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Follow Us On Social Media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8"/>
          <p:cNvSpPr txBox="1"/>
          <p:nvPr/>
        </p:nvSpPr>
        <p:spPr>
          <a:xfrm>
            <a:off x="609600" y="4371975"/>
            <a:ext cx="2699087" cy="234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@coredataengineers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ACD3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389371" y="609600"/>
            <a:ext cx="6365257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13313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Table Of Content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597246" y="1552393"/>
            <a:ext cx="1811273" cy="732884"/>
          </a:xfrm>
          <a:custGeom>
            <a:rect b="b" l="l" r="r" t="t"/>
            <a:pathLst>
              <a:path extrusionOk="0" h="782583" w="1934102">
                <a:moveTo>
                  <a:pt x="1809642" y="782582"/>
                </a:moveTo>
                <a:lnTo>
                  <a:pt x="124460" y="782582"/>
                </a:lnTo>
                <a:cubicBezTo>
                  <a:pt x="55880" y="782582"/>
                  <a:pt x="0" y="726702"/>
                  <a:pt x="0" y="65812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809642" y="0"/>
                </a:lnTo>
                <a:cubicBezTo>
                  <a:pt x="1878222" y="0"/>
                  <a:pt x="1934102" y="55880"/>
                  <a:pt x="1934102" y="124460"/>
                </a:cubicBezTo>
                <a:lnTo>
                  <a:pt x="1934102" y="658123"/>
                </a:lnTo>
                <a:cubicBezTo>
                  <a:pt x="1934102" y="726702"/>
                  <a:pt x="1878222" y="782583"/>
                  <a:pt x="1809642" y="782583"/>
                </a:cubicBezTo>
                <a:close/>
              </a:path>
            </a:pathLst>
          </a:custGeom>
          <a:solidFill>
            <a:srgbClr val="133137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3588363" y="1550986"/>
            <a:ext cx="1992503" cy="734291"/>
          </a:xfrm>
          <a:custGeom>
            <a:rect b="b" l="l" r="r" t="t"/>
            <a:pathLst>
              <a:path extrusionOk="0" h="782583" w="1934102">
                <a:moveTo>
                  <a:pt x="1809642" y="782582"/>
                </a:moveTo>
                <a:lnTo>
                  <a:pt x="124460" y="782582"/>
                </a:lnTo>
                <a:cubicBezTo>
                  <a:pt x="55880" y="782582"/>
                  <a:pt x="0" y="726702"/>
                  <a:pt x="0" y="65812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809642" y="0"/>
                </a:lnTo>
                <a:cubicBezTo>
                  <a:pt x="1878222" y="0"/>
                  <a:pt x="1934102" y="55880"/>
                  <a:pt x="1934102" y="124460"/>
                </a:cubicBezTo>
                <a:lnTo>
                  <a:pt x="1934102" y="658123"/>
                </a:lnTo>
                <a:cubicBezTo>
                  <a:pt x="1934102" y="726702"/>
                  <a:pt x="1878222" y="782583"/>
                  <a:pt x="1809642" y="782583"/>
                </a:cubicBezTo>
                <a:close/>
              </a:path>
            </a:pathLst>
          </a:custGeom>
          <a:solidFill>
            <a:srgbClr val="133137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5722738" y="1552393"/>
            <a:ext cx="1811273" cy="732884"/>
          </a:xfrm>
          <a:custGeom>
            <a:rect b="b" l="l" r="r" t="t"/>
            <a:pathLst>
              <a:path extrusionOk="0" h="782583" w="1934102">
                <a:moveTo>
                  <a:pt x="1809642" y="782582"/>
                </a:moveTo>
                <a:lnTo>
                  <a:pt x="124460" y="782582"/>
                </a:lnTo>
                <a:cubicBezTo>
                  <a:pt x="55880" y="782582"/>
                  <a:pt x="0" y="726702"/>
                  <a:pt x="0" y="65812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809642" y="0"/>
                </a:lnTo>
                <a:cubicBezTo>
                  <a:pt x="1878222" y="0"/>
                  <a:pt x="1934102" y="55880"/>
                  <a:pt x="1934102" y="124460"/>
                </a:cubicBezTo>
                <a:lnTo>
                  <a:pt x="1934102" y="658123"/>
                </a:lnTo>
                <a:cubicBezTo>
                  <a:pt x="1934102" y="726702"/>
                  <a:pt x="1878222" y="782583"/>
                  <a:pt x="1809642" y="782583"/>
                </a:cubicBezTo>
                <a:close/>
              </a:path>
            </a:pathLst>
          </a:custGeom>
          <a:solidFill>
            <a:srgbClr val="133137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849954" y="2015915"/>
            <a:ext cx="1416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 Git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1849954" y="1646396"/>
            <a:ext cx="1149664" cy="334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AACD3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5796963" y="1918835"/>
            <a:ext cx="1749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Practical Introduction to Git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5902582" y="1614043"/>
            <a:ext cx="1204617" cy="334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AACD3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659950" y="2015926"/>
            <a:ext cx="1811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Git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860486" y="1621939"/>
            <a:ext cx="1157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AACD3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5973924" y="2516962"/>
            <a:ext cx="1204617" cy="334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AACD3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06.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2983605" y="1117600"/>
            <a:ext cx="317679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Content List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3"/>
          <p:cNvGrpSpPr/>
          <p:nvPr/>
        </p:nvGrpSpPr>
        <p:grpSpPr>
          <a:xfrm>
            <a:off x="8024288" y="4554755"/>
            <a:ext cx="605362" cy="495634"/>
            <a:chOff x="0" y="-290412"/>
            <a:chExt cx="1614298" cy="1321690"/>
          </a:xfrm>
        </p:grpSpPr>
        <p:grpSp>
          <p:nvGrpSpPr>
            <p:cNvPr id="120" name="Google Shape;120;p3"/>
            <p:cNvGrpSpPr/>
            <p:nvPr/>
          </p:nvGrpSpPr>
          <p:grpSpPr>
            <a:xfrm>
              <a:off x="0" y="-290412"/>
              <a:ext cx="1614298" cy="1321690"/>
              <a:chOff x="0" y="-76200"/>
              <a:chExt cx="423569" cy="346793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0" y="0"/>
                <a:ext cx="423569" cy="270593"/>
              </a:xfrm>
              <a:custGeom>
                <a:rect b="b" l="l" r="r" t="t"/>
                <a:pathLst>
                  <a:path extrusionOk="0" h="270593" w="423569">
                    <a:moveTo>
                      <a:pt x="135296" y="0"/>
                    </a:moveTo>
                    <a:lnTo>
                      <a:pt x="288272" y="0"/>
                    </a:lnTo>
                    <a:cubicBezTo>
                      <a:pt x="324155" y="0"/>
                      <a:pt x="358568" y="14254"/>
                      <a:pt x="383941" y="39627"/>
                    </a:cubicBezTo>
                    <a:cubicBezTo>
                      <a:pt x="409314" y="65000"/>
                      <a:pt x="423569" y="99414"/>
                      <a:pt x="423569" y="135296"/>
                    </a:cubicBezTo>
                    <a:lnTo>
                      <a:pt x="423569" y="135296"/>
                    </a:lnTo>
                    <a:cubicBezTo>
                      <a:pt x="423569" y="210019"/>
                      <a:pt x="362995" y="270593"/>
                      <a:pt x="288272" y="270593"/>
                    </a:cubicBezTo>
                    <a:lnTo>
                      <a:pt x="135296" y="270593"/>
                    </a:lnTo>
                    <a:cubicBezTo>
                      <a:pt x="99414" y="270593"/>
                      <a:pt x="65000" y="256338"/>
                      <a:pt x="39627" y="230965"/>
                    </a:cubicBezTo>
                    <a:cubicBezTo>
                      <a:pt x="14254" y="205592"/>
                      <a:pt x="0" y="171179"/>
                      <a:pt x="0" y="135296"/>
                    </a:cubicBezTo>
                    <a:lnTo>
                      <a:pt x="0" y="135296"/>
                    </a:lnTo>
                    <a:cubicBezTo>
                      <a:pt x="0" y="99414"/>
                      <a:pt x="14254" y="65000"/>
                      <a:pt x="39627" y="39627"/>
                    </a:cubicBezTo>
                    <a:cubicBezTo>
                      <a:pt x="65000" y="14254"/>
                      <a:pt x="99414" y="0"/>
                      <a:pt x="135296" y="0"/>
                    </a:cubicBezTo>
                    <a:close/>
                  </a:path>
                </a:pathLst>
              </a:custGeom>
              <a:solidFill>
                <a:srgbClr val="133137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3"/>
              <p:cNvSpPr txBox="1"/>
              <p:nvPr/>
            </p:nvSpPr>
            <p:spPr>
              <a:xfrm>
                <a:off x="0" y="-76200"/>
                <a:ext cx="423569" cy="346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201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3"/>
            <p:cNvSpPr/>
            <p:nvPr/>
          </p:nvSpPr>
          <p:spPr>
            <a:xfrm>
              <a:off x="939153" y="196305"/>
              <a:ext cx="427193" cy="638667"/>
            </a:xfrm>
            <a:custGeom>
              <a:rect b="b" l="l" r="r" t="t"/>
              <a:pathLst>
                <a:path extrusionOk="0" h="638667" w="427193">
                  <a:moveTo>
                    <a:pt x="0" y="0"/>
                  </a:moveTo>
                  <a:lnTo>
                    <a:pt x="427193" y="0"/>
                  </a:lnTo>
                  <a:lnTo>
                    <a:pt x="427193" y="638668"/>
                  </a:lnTo>
                  <a:lnTo>
                    <a:pt x="0" y="6386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1" l="0" r="0" t="-92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514350" y="742750"/>
            <a:ext cx="8115300" cy="3658000"/>
          </a:xfrm>
          <a:custGeom>
            <a:rect b="b" l="l" r="r" t="t"/>
            <a:pathLst>
              <a:path extrusionOk="0" h="3093494" w="6862939">
                <a:moveTo>
                  <a:pt x="6738479" y="3093494"/>
                </a:moveTo>
                <a:lnTo>
                  <a:pt x="124460" y="3093494"/>
                </a:lnTo>
                <a:cubicBezTo>
                  <a:pt x="55880" y="3093494"/>
                  <a:pt x="0" y="3037614"/>
                  <a:pt x="0" y="29690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38479" y="0"/>
                </a:lnTo>
                <a:cubicBezTo>
                  <a:pt x="6807059" y="0"/>
                  <a:pt x="6862939" y="55880"/>
                  <a:pt x="6862939" y="124460"/>
                </a:cubicBezTo>
                <a:lnTo>
                  <a:pt x="6862939" y="2969034"/>
                </a:lnTo>
                <a:cubicBezTo>
                  <a:pt x="6862939" y="3037614"/>
                  <a:pt x="6807059" y="3093494"/>
                  <a:pt x="6738479" y="3093494"/>
                </a:cubicBezTo>
                <a:close/>
              </a:path>
            </a:pathLst>
          </a:custGeom>
          <a:solidFill>
            <a:srgbClr val="133137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726936" y="2203052"/>
            <a:ext cx="43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0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4"/>
          <p:cNvGrpSpPr/>
          <p:nvPr/>
        </p:nvGrpSpPr>
        <p:grpSpPr>
          <a:xfrm>
            <a:off x="8014763" y="4520246"/>
            <a:ext cx="605362" cy="495634"/>
            <a:chOff x="0" y="-290412"/>
            <a:chExt cx="1614298" cy="1321690"/>
          </a:xfrm>
        </p:grpSpPr>
        <p:grpSp>
          <p:nvGrpSpPr>
            <p:cNvPr id="132" name="Google Shape;132;p4"/>
            <p:cNvGrpSpPr/>
            <p:nvPr/>
          </p:nvGrpSpPr>
          <p:grpSpPr>
            <a:xfrm>
              <a:off x="0" y="-290412"/>
              <a:ext cx="1614298" cy="1321690"/>
              <a:chOff x="0" y="-76200"/>
              <a:chExt cx="423569" cy="346793"/>
            </a:xfrm>
          </p:grpSpPr>
          <p:sp>
            <p:nvSpPr>
              <p:cNvPr id="133" name="Google Shape;133;p4"/>
              <p:cNvSpPr/>
              <p:nvPr/>
            </p:nvSpPr>
            <p:spPr>
              <a:xfrm>
                <a:off x="0" y="0"/>
                <a:ext cx="423569" cy="270593"/>
              </a:xfrm>
              <a:custGeom>
                <a:rect b="b" l="l" r="r" t="t"/>
                <a:pathLst>
                  <a:path extrusionOk="0" h="270593" w="423569">
                    <a:moveTo>
                      <a:pt x="135296" y="0"/>
                    </a:moveTo>
                    <a:lnTo>
                      <a:pt x="288272" y="0"/>
                    </a:lnTo>
                    <a:cubicBezTo>
                      <a:pt x="324155" y="0"/>
                      <a:pt x="358568" y="14254"/>
                      <a:pt x="383941" y="39627"/>
                    </a:cubicBezTo>
                    <a:cubicBezTo>
                      <a:pt x="409314" y="65000"/>
                      <a:pt x="423569" y="99414"/>
                      <a:pt x="423569" y="135296"/>
                    </a:cubicBezTo>
                    <a:lnTo>
                      <a:pt x="423569" y="135296"/>
                    </a:lnTo>
                    <a:cubicBezTo>
                      <a:pt x="423569" y="210019"/>
                      <a:pt x="362995" y="270593"/>
                      <a:pt x="288272" y="270593"/>
                    </a:cubicBezTo>
                    <a:lnTo>
                      <a:pt x="135296" y="270593"/>
                    </a:lnTo>
                    <a:cubicBezTo>
                      <a:pt x="99414" y="270593"/>
                      <a:pt x="65000" y="256338"/>
                      <a:pt x="39627" y="230965"/>
                    </a:cubicBezTo>
                    <a:cubicBezTo>
                      <a:pt x="14254" y="205592"/>
                      <a:pt x="0" y="171179"/>
                      <a:pt x="0" y="135296"/>
                    </a:cubicBezTo>
                    <a:lnTo>
                      <a:pt x="0" y="135296"/>
                    </a:lnTo>
                    <a:cubicBezTo>
                      <a:pt x="0" y="99414"/>
                      <a:pt x="14254" y="65000"/>
                      <a:pt x="39627" y="39627"/>
                    </a:cubicBezTo>
                    <a:cubicBezTo>
                      <a:pt x="65000" y="14254"/>
                      <a:pt x="99414" y="0"/>
                      <a:pt x="135296" y="0"/>
                    </a:cubicBezTo>
                    <a:close/>
                  </a:path>
                </a:pathLst>
              </a:custGeom>
              <a:solidFill>
                <a:srgbClr val="AACD3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"/>
              <p:cNvSpPr txBox="1"/>
              <p:nvPr/>
            </p:nvSpPr>
            <p:spPr>
              <a:xfrm>
                <a:off x="0" y="-76200"/>
                <a:ext cx="423569" cy="346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125" lIns="19125" spcFirstLastPara="1" rIns="19125" wrap="square" tIns="19125">
                <a:noAutofit/>
              </a:bodyPr>
              <a:lstStyle/>
              <a:p>
                <a:pPr indent="0" lvl="0" marL="0" marR="0" rtl="0" algn="ctr">
                  <a:lnSpc>
                    <a:spcPct val="201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4"/>
            <p:cNvSpPr/>
            <p:nvPr/>
          </p:nvSpPr>
          <p:spPr>
            <a:xfrm>
              <a:off x="939153" y="196305"/>
              <a:ext cx="427193" cy="638667"/>
            </a:xfrm>
            <a:custGeom>
              <a:rect b="b" l="l" r="r" t="t"/>
              <a:pathLst>
                <a:path extrusionOk="0" h="638667" w="427193">
                  <a:moveTo>
                    <a:pt x="0" y="0"/>
                  </a:moveTo>
                  <a:lnTo>
                    <a:pt x="427193" y="0"/>
                  </a:lnTo>
                  <a:lnTo>
                    <a:pt x="427193" y="638668"/>
                  </a:lnTo>
                  <a:lnTo>
                    <a:pt x="0" y="6386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ownload Question Mark, Question, Response. Royalty-Free Stock Illustration  Image - Pixabay" id="136" name="Google Shape;1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176" y="1175925"/>
            <a:ext cx="2995268" cy="299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881743" y="1504253"/>
            <a:ext cx="389492" cy="276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1271234" y="1524176"/>
            <a:ext cx="490096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Deploying and running Data Pipelines on Linux is cheaper since it is open source.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1271234" y="2133278"/>
            <a:ext cx="602437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Ease of automating data engineering tasks with Linux Scripting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881742" y="2571750"/>
            <a:ext cx="389492" cy="342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1271234" y="2644647"/>
            <a:ext cx="636400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DataOps tools (Data + Devops) is heavily dependent on Linux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881741" y="3018691"/>
            <a:ext cx="457201" cy="342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1307811" y="3076066"/>
            <a:ext cx="636400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Cloud computing is heavily dependent on LinuxOS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881741" y="3556139"/>
            <a:ext cx="457201" cy="342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1329334" y="3507485"/>
            <a:ext cx="636400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Linux has better security, ease of package installation in comparison to other operating systems.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700" y="236449"/>
            <a:ext cx="4670625" cy="4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471" y="-132575"/>
            <a:ext cx="69792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3d8a0f193_0_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49" l="0" r="0" t="-92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f3d8a0f193_0_22"/>
          <p:cNvSpPr/>
          <p:nvPr/>
        </p:nvSpPr>
        <p:spPr>
          <a:xfrm>
            <a:off x="514350" y="742750"/>
            <a:ext cx="8115425" cy="3658057"/>
          </a:xfrm>
          <a:custGeom>
            <a:rect b="b" l="l" r="r" t="t"/>
            <a:pathLst>
              <a:path extrusionOk="0" h="3093494" w="6862939">
                <a:moveTo>
                  <a:pt x="6738479" y="3093494"/>
                </a:moveTo>
                <a:lnTo>
                  <a:pt x="124460" y="3093494"/>
                </a:lnTo>
                <a:cubicBezTo>
                  <a:pt x="55880" y="3093494"/>
                  <a:pt x="0" y="3037614"/>
                  <a:pt x="0" y="29690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38479" y="0"/>
                </a:lnTo>
                <a:cubicBezTo>
                  <a:pt x="6807059" y="0"/>
                  <a:pt x="6862939" y="55880"/>
                  <a:pt x="6862939" y="124460"/>
                </a:cubicBezTo>
                <a:lnTo>
                  <a:pt x="6862939" y="2969034"/>
                </a:lnTo>
                <a:cubicBezTo>
                  <a:pt x="6862939" y="3037614"/>
                  <a:pt x="6807059" y="3093494"/>
                  <a:pt x="6738479" y="3093494"/>
                </a:cubicBezTo>
                <a:close/>
              </a:path>
            </a:pathLst>
          </a:custGeom>
          <a:solidFill>
            <a:srgbClr val="133137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f3d8a0f193_0_22"/>
          <p:cNvSpPr txBox="1"/>
          <p:nvPr/>
        </p:nvSpPr>
        <p:spPr>
          <a:xfrm>
            <a:off x="726936" y="2203052"/>
            <a:ext cx="43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</a:t>
            </a:r>
            <a:r>
              <a:rPr b="0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</a:t>
            </a: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g2f3d8a0f193_0_22"/>
          <p:cNvGrpSpPr/>
          <p:nvPr/>
        </p:nvGrpSpPr>
        <p:grpSpPr>
          <a:xfrm>
            <a:off x="8014763" y="4520245"/>
            <a:ext cx="605409" cy="495647"/>
            <a:chOff x="0" y="-290414"/>
            <a:chExt cx="1614424" cy="1321724"/>
          </a:xfrm>
        </p:grpSpPr>
        <p:grpSp>
          <p:nvGrpSpPr>
            <p:cNvPr id="160" name="Google Shape;160;g2f3d8a0f193_0_22"/>
            <p:cNvGrpSpPr/>
            <p:nvPr/>
          </p:nvGrpSpPr>
          <p:grpSpPr>
            <a:xfrm>
              <a:off x="0" y="-290414"/>
              <a:ext cx="1614424" cy="1321724"/>
              <a:chOff x="0" y="-76200"/>
              <a:chExt cx="423600" cy="346800"/>
            </a:xfrm>
          </p:grpSpPr>
          <p:sp>
            <p:nvSpPr>
              <p:cNvPr id="161" name="Google Shape;161;g2f3d8a0f193_0_22"/>
              <p:cNvSpPr/>
              <p:nvPr/>
            </p:nvSpPr>
            <p:spPr>
              <a:xfrm>
                <a:off x="0" y="0"/>
                <a:ext cx="423569" cy="270593"/>
              </a:xfrm>
              <a:custGeom>
                <a:rect b="b" l="l" r="r" t="t"/>
                <a:pathLst>
                  <a:path extrusionOk="0" h="270593" w="423569">
                    <a:moveTo>
                      <a:pt x="135296" y="0"/>
                    </a:moveTo>
                    <a:lnTo>
                      <a:pt x="288272" y="0"/>
                    </a:lnTo>
                    <a:cubicBezTo>
                      <a:pt x="324155" y="0"/>
                      <a:pt x="358568" y="14254"/>
                      <a:pt x="383941" y="39627"/>
                    </a:cubicBezTo>
                    <a:cubicBezTo>
                      <a:pt x="409314" y="65000"/>
                      <a:pt x="423569" y="99414"/>
                      <a:pt x="423569" y="135296"/>
                    </a:cubicBezTo>
                    <a:lnTo>
                      <a:pt x="423569" y="135296"/>
                    </a:lnTo>
                    <a:cubicBezTo>
                      <a:pt x="423569" y="210019"/>
                      <a:pt x="362995" y="270593"/>
                      <a:pt x="288272" y="270593"/>
                    </a:cubicBezTo>
                    <a:lnTo>
                      <a:pt x="135296" y="270593"/>
                    </a:lnTo>
                    <a:cubicBezTo>
                      <a:pt x="99414" y="270593"/>
                      <a:pt x="65000" y="256338"/>
                      <a:pt x="39627" y="230965"/>
                    </a:cubicBezTo>
                    <a:cubicBezTo>
                      <a:pt x="14254" y="205592"/>
                      <a:pt x="0" y="171179"/>
                      <a:pt x="0" y="135296"/>
                    </a:cubicBezTo>
                    <a:lnTo>
                      <a:pt x="0" y="135296"/>
                    </a:lnTo>
                    <a:cubicBezTo>
                      <a:pt x="0" y="99414"/>
                      <a:pt x="14254" y="65000"/>
                      <a:pt x="39627" y="39627"/>
                    </a:cubicBezTo>
                    <a:cubicBezTo>
                      <a:pt x="65000" y="14254"/>
                      <a:pt x="99414" y="0"/>
                      <a:pt x="135296" y="0"/>
                    </a:cubicBezTo>
                    <a:close/>
                  </a:path>
                </a:pathLst>
              </a:custGeom>
              <a:solidFill>
                <a:srgbClr val="AACD3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g2f3d8a0f193_0_22"/>
              <p:cNvSpPr txBox="1"/>
              <p:nvPr/>
            </p:nvSpPr>
            <p:spPr>
              <a:xfrm>
                <a:off x="0" y="-76200"/>
                <a:ext cx="423600" cy="34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125" lIns="19125" spcFirstLastPara="1" rIns="19125" wrap="square" tIns="19125">
                <a:noAutofit/>
              </a:bodyPr>
              <a:lstStyle/>
              <a:p>
                <a:pPr indent="0" lvl="0" marL="0" marR="0" rtl="0" algn="ctr">
                  <a:lnSpc>
                    <a:spcPct val="201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g2f3d8a0f193_0_22"/>
            <p:cNvSpPr/>
            <p:nvPr/>
          </p:nvSpPr>
          <p:spPr>
            <a:xfrm>
              <a:off x="939153" y="196305"/>
              <a:ext cx="427193" cy="638667"/>
            </a:xfrm>
            <a:custGeom>
              <a:rect b="b" l="l" r="r" t="t"/>
              <a:pathLst>
                <a:path extrusionOk="0" h="638667" w="427193">
                  <a:moveTo>
                    <a:pt x="0" y="0"/>
                  </a:moveTo>
                  <a:lnTo>
                    <a:pt x="427193" y="0"/>
                  </a:lnTo>
                  <a:lnTo>
                    <a:pt x="427193" y="638668"/>
                  </a:lnTo>
                  <a:lnTo>
                    <a:pt x="0" y="6386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ownload Question Mark, Question, Response. Royalty-Free Stock Illustration  Image - Pixabay" id="164" name="Google Shape;164;g2f3d8a0f193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176" y="1175925"/>
            <a:ext cx="2995268" cy="299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3d8a0f193_0_6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f3d8a0f193_0_6"/>
          <p:cNvSpPr txBox="1"/>
          <p:nvPr/>
        </p:nvSpPr>
        <p:spPr>
          <a:xfrm>
            <a:off x="1271234" y="1524176"/>
            <a:ext cx="4901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Deploying and running Data Pipelines on Linux is cheaper since it is open source.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f3d8a0f193_0_6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f3d8a0f193_0_6"/>
          <p:cNvSpPr txBox="1"/>
          <p:nvPr/>
        </p:nvSpPr>
        <p:spPr>
          <a:xfrm>
            <a:off x="1271234" y="2644647"/>
            <a:ext cx="63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DataOps tools (Data + Devops) is heavily dependent on Linux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f3d8a0f193_0_6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f3d8a0f193_0_6"/>
          <p:cNvSpPr txBox="1"/>
          <p:nvPr/>
        </p:nvSpPr>
        <p:spPr>
          <a:xfrm>
            <a:off x="1307811" y="3076066"/>
            <a:ext cx="63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Cloud computing is heavily dependent on LinuxOS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f3d8a0f193_0_6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f3d8a0f193_0_6"/>
          <p:cNvSpPr txBox="1"/>
          <p:nvPr/>
        </p:nvSpPr>
        <p:spPr>
          <a:xfrm>
            <a:off x="1329334" y="3507485"/>
            <a:ext cx="636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Linux has better security, ease of package installation in comparison to other operating systems.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2f3d8a0f19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562" y="516530"/>
            <a:ext cx="4339700" cy="44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f3d8a0f193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259" y="203700"/>
            <a:ext cx="355633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f3d8a0f193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5926" y="403200"/>
            <a:ext cx="4532150" cy="45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/>
        </p:nvSpPr>
        <p:spPr>
          <a:xfrm>
            <a:off x="193296" y="120831"/>
            <a:ext cx="4873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How Git Works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1840732" y="2912641"/>
            <a:ext cx="1246855" cy="65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33137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4443583" y="2912641"/>
            <a:ext cx="1246855" cy="65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33137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6127771" y="3013179"/>
            <a:ext cx="10203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33137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864621" y="3055398"/>
            <a:ext cx="1750156" cy="514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5329134" y="3142540"/>
            <a:ext cx="14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75" y="805525"/>
            <a:ext cx="7481449" cy="35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00" y="621150"/>
            <a:ext cx="8614000" cy="37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13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3eaa6e2ff_0_2"/>
          <p:cNvSpPr txBox="1"/>
          <p:nvPr/>
        </p:nvSpPr>
        <p:spPr>
          <a:xfrm>
            <a:off x="881743" y="1504253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f3eaa6e2ff_0_2"/>
          <p:cNvSpPr txBox="1"/>
          <p:nvPr/>
        </p:nvSpPr>
        <p:spPr>
          <a:xfrm>
            <a:off x="881742" y="2096388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f3eaa6e2ff_0_2"/>
          <p:cNvSpPr txBox="1"/>
          <p:nvPr/>
        </p:nvSpPr>
        <p:spPr>
          <a:xfrm>
            <a:off x="881742" y="2571750"/>
            <a:ext cx="3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2f3eaa6e2ff_0_2"/>
          <p:cNvSpPr txBox="1"/>
          <p:nvPr/>
        </p:nvSpPr>
        <p:spPr>
          <a:xfrm>
            <a:off x="881741" y="3018691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f3eaa6e2ff_0_2"/>
          <p:cNvSpPr txBox="1"/>
          <p:nvPr/>
        </p:nvSpPr>
        <p:spPr>
          <a:xfrm>
            <a:off x="881741" y="3556139"/>
            <a:ext cx="4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13313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f3eaa6e2ff_0_2"/>
          <p:cNvSpPr/>
          <p:nvPr/>
        </p:nvSpPr>
        <p:spPr>
          <a:xfrm>
            <a:off x="608850" y="866850"/>
            <a:ext cx="2001900" cy="14385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first screenshot (captures all contents in the directory)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g2f3eaa6e2ff_0_2"/>
          <p:cNvCxnSpPr/>
          <p:nvPr/>
        </p:nvCxnSpPr>
        <p:spPr>
          <a:xfrm>
            <a:off x="2610750" y="1498850"/>
            <a:ext cx="1546200" cy="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g2f3eaa6e2ff_0_2"/>
          <p:cNvSpPr/>
          <p:nvPr/>
        </p:nvSpPr>
        <p:spPr>
          <a:xfrm>
            <a:off x="4156950" y="910425"/>
            <a:ext cx="1820700" cy="1224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irectory Second screenshot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f3eaa6e2ff_0_2"/>
          <p:cNvSpPr/>
          <p:nvPr/>
        </p:nvSpPr>
        <p:spPr>
          <a:xfrm>
            <a:off x="6731250" y="743100"/>
            <a:ext cx="2265600" cy="1599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Directory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third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screenshot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g2f3eaa6e2ff_0_2"/>
          <p:cNvCxnSpPr/>
          <p:nvPr/>
        </p:nvCxnSpPr>
        <p:spPr>
          <a:xfrm>
            <a:off x="5977650" y="1542600"/>
            <a:ext cx="75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g2f3eaa6e2ff_0_2"/>
          <p:cNvSpPr/>
          <p:nvPr/>
        </p:nvSpPr>
        <p:spPr>
          <a:xfrm>
            <a:off x="40150" y="3778950"/>
            <a:ext cx="4719300" cy="1345500"/>
          </a:xfrm>
          <a:prstGeom prst="rect">
            <a:avLst/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f3eaa6e2ff_0_2"/>
          <p:cNvSpPr/>
          <p:nvPr/>
        </p:nvSpPr>
        <p:spPr>
          <a:xfrm>
            <a:off x="730200" y="2689938"/>
            <a:ext cx="1759200" cy="704400"/>
          </a:xfrm>
          <a:prstGeom prst="flowChartSummingJunction">
            <a:avLst/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Hashing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g2f3eaa6e2ff_0_2"/>
          <p:cNvCxnSpPr>
            <a:stCxn id="201" idx="4"/>
            <a:endCxn id="207" idx="0"/>
          </p:cNvCxnSpPr>
          <p:nvPr/>
        </p:nvCxnSpPr>
        <p:spPr>
          <a:xfrm>
            <a:off x="1609800" y="2305350"/>
            <a:ext cx="0" cy="384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g2f3eaa6e2ff_0_2"/>
          <p:cNvSpPr txBox="1"/>
          <p:nvPr/>
        </p:nvSpPr>
        <p:spPr>
          <a:xfrm>
            <a:off x="40150" y="3848650"/>
            <a:ext cx="47193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Compressed Files and Folder in the repository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name of the person who took the screenshot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reason you took the screenshot of the folder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g2f3eaa6e2ff_0_2"/>
          <p:cNvCxnSpPr>
            <a:stCxn id="207" idx="4"/>
          </p:cNvCxnSpPr>
          <p:nvPr/>
        </p:nvCxnSpPr>
        <p:spPr>
          <a:xfrm flipH="1">
            <a:off x="1593300" y="3394338"/>
            <a:ext cx="16500" cy="39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g2f3eaa6e2ff_0_2"/>
          <p:cNvSpPr txBox="1"/>
          <p:nvPr/>
        </p:nvSpPr>
        <p:spPr>
          <a:xfrm>
            <a:off x="193300" y="120825"/>
            <a:ext cx="8749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AACD3A"/>
                </a:solidFill>
                <a:latin typeface="Montserrat"/>
                <a:ea typeface="Montserrat"/>
                <a:cs typeface="Montserrat"/>
                <a:sym typeface="Montserrat"/>
              </a:rPr>
              <a:t>Implementing a pseudo-approach to version control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Idowu Oselumhe</dc:creator>
</cp:coreProperties>
</file>